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4" r:id="rId3"/>
    <p:sldMasterId id="2147483673" r:id="rId4"/>
    <p:sldMasterId id="2147483677" r:id="rId5"/>
    <p:sldMasterId id="2147483682" r:id="rId6"/>
  </p:sldMasterIdLst>
  <p:notesMasterIdLst>
    <p:notesMasterId r:id="rId9"/>
  </p:notesMasterIdLst>
  <p:sldIdLst>
    <p:sldId id="257" r:id="rId7"/>
    <p:sldId id="380" r:id="rId8"/>
    <p:sldId id="542" r:id="rId10"/>
    <p:sldId id="555" r:id="rId11"/>
    <p:sldId id="556" r:id="rId12"/>
    <p:sldId id="557" r:id="rId13"/>
    <p:sldId id="559" r:id="rId14"/>
    <p:sldId id="558" r:id="rId15"/>
    <p:sldId id="551" r:id="rId16"/>
    <p:sldId id="561" r:id="rId17"/>
    <p:sldId id="562" r:id="rId18"/>
    <p:sldId id="563" r:id="rId19"/>
    <p:sldId id="564" r:id="rId20"/>
    <p:sldId id="565" r:id="rId21"/>
    <p:sldId id="566" r:id="rId22"/>
    <p:sldId id="573" r:id="rId23"/>
    <p:sldId id="574" r:id="rId24"/>
    <p:sldId id="575" r:id="rId25"/>
    <p:sldId id="543" r:id="rId26"/>
    <p:sldId id="576" r:id="rId27"/>
    <p:sldId id="577" r:id="rId28"/>
    <p:sldId id="544" r:id="rId29"/>
    <p:sldId id="578" r:id="rId30"/>
    <p:sldId id="579" r:id="rId31"/>
    <p:sldId id="545" r:id="rId32"/>
    <p:sldId id="570" r:id="rId33"/>
    <p:sldId id="582" r:id="rId34"/>
    <p:sldId id="580" r:id="rId35"/>
    <p:sldId id="583" r:id="rId36"/>
    <p:sldId id="584" r:id="rId37"/>
    <p:sldId id="546" r:id="rId38"/>
    <p:sldId id="571" r:id="rId39"/>
    <p:sldId id="585" r:id="rId40"/>
    <p:sldId id="586" r:id="rId41"/>
    <p:sldId id="591" r:id="rId42"/>
    <p:sldId id="587" r:id="rId43"/>
    <p:sldId id="588" r:id="rId44"/>
    <p:sldId id="589" r:id="rId45"/>
    <p:sldId id="590" r:id="rId46"/>
    <p:sldId id="548" r:id="rId47"/>
    <p:sldId id="499" r:id="rId48"/>
    <p:sldId id="604" r:id="rId49"/>
    <p:sldId id="605" r:id="rId50"/>
    <p:sldId id="607" r:id="rId51"/>
    <p:sldId id="504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1"/>
  <p:cmAuthor id="0" name="can how" initials="ch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 snapToGrid="0">
      <p:cViewPr>
        <p:scale>
          <a:sx n="70" d="100"/>
          <a:sy n="70" d="100"/>
        </p:scale>
        <p:origin x="-1308" y="-216"/>
      </p:cViewPr>
      <p:guideLst>
        <p:guide orient="horz" pos="2159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prstClr val="black">
                    <a:tint val="75000"/>
                  </a:prstClr>
                </a:solidFill>
              </a:rPr>
              <a:t>Of  69</a:t>
            </a: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67C3AAF4-1844-4EEA-8132-22A06EE6489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F9AD98D2-E8AF-49B1-9C8C-175DE0A5BE7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01675" y="233363"/>
            <a:ext cx="7829550" cy="5759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5" y="233363"/>
            <a:ext cx="7829550" cy="5953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01675" y="1628775"/>
            <a:ext cx="7829550" cy="4364038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rgbClr val="FFFFFF"/>
                </a:solidFill>
              </a:rPr>
              <a:t>感谢聆听</a:t>
            </a:r>
            <a:endParaRPr lang="zh-CN" altLang="en-US" sz="7200" spc="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rgbClr val="FFFFFF"/>
                </a:solidFill>
              </a:rPr>
              <a:t>感谢聆听</a:t>
            </a:r>
            <a:endParaRPr lang="zh-CN" altLang="en-US" sz="7200" spc="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rgbClr val="FFFFFF"/>
                </a:solidFill>
              </a:rPr>
              <a:t>感谢聆听</a:t>
            </a:r>
            <a:endParaRPr lang="zh-CN" altLang="en-US" sz="7200" spc="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328737" y="1277273"/>
            <a:ext cx="2171700" cy="3243933"/>
          </a:xfrm>
          <a:custGeom>
            <a:avLst/>
            <a:gdLst>
              <a:gd name="connsiteX0" fmla="*/ 1447800 w 2895600"/>
              <a:gd name="connsiteY0" fmla="*/ 0 h 3243933"/>
              <a:gd name="connsiteX1" fmla="*/ 1595195 w 2895600"/>
              <a:gd name="connsiteY1" fmla="*/ 33860 h 3243933"/>
              <a:gd name="connsiteX2" fmla="*/ 2748205 w 2895600"/>
              <a:gd name="connsiteY2" fmla="*/ 699160 h 3243933"/>
              <a:gd name="connsiteX3" fmla="*/ 2895600 w 2895600"/>
              <a:gd name="connsiteY3" fmla="*/ 955776 h 3243933"/>
              <a:gd name="connsiteX4" fmla="*/ 2895600 w 2895600"/>
              <a:gd name="connsiteY4" fmla="*/ 2286376 h 3243933"/>
              <a:gd name="connsiteX5" fmla="*/ 2748205 w 2895600"/>
              <a:gd name="connsiteY5" fmla="*/ 2542992 h 3243933"/>
              <a:gd name="connsiteX6" fmla="*/ 1595195 w 2895600"/>
              <a:gd name="connsiteY6" fmla="*/ 3208293 h 3243933"/>
              <a:gd name="connsiteX7" fmla="*/ 1300405 w 2895600"/>
              <a:gd name="connsiteY7" fmla="*/ 3208293 h 3243933"/>
              <a:gd name="connsiteX8" fmla="*/ 147395 w 2895600"/>
              <a:gd name="connsiteY8" fmla="*/ 2542992 h 3243933"/>
              <a:gd name="connsiteX9" fmla="*/ 0 w 2895600"/>
              <a:gd name="connsiteY9" fmla="*/ 2286376 h 3243933"/>
              <a:gd name="connsiteX10" fmla="*/ 0 w 2895600"/>
              <a:gd name="connsiteY10" fmla="*/ 955776 h 3243933"/>
              <a:gd name="connsiteX11" fmla="*/ 147395 w 2895600"/>
              <a:gd name="connsiteY11" fmla="*/ 699160 h 3243933"/>
              <a:gd name="connsiteX12" fmla="*/ 1300405 w 2895600"/>
              <a:gd name="connsiteY12" fmla="*/ 33860 h 3243933"/>
              <a:gd name="connsiteX13" fmla="*/ 1447800 w 2895600"/>
              <a:gd name="connsiteY13" fmla="*/ 0 h 32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5600" h="3243933">
                <a:moveTo>
                  <a:pt x="1447800" y="0"/>
                </a:moveTo>
                <a:cubicBezTo>
                  <a:pt x="1501290" y="0"/>
                  <a:pt x="1554780" y="11287"/>
                  <a:pt x="1595195" y="33860"/>
                </a:cubicBezTo>
                <a:cubicBezTo>
                  <a:pt x="2748205" y="699160"/>
                  <a:pt x="2748205" y="699160"/>
                  <a:pt x="2748205" y="699160"/>
                </a:cubicBezTo>
                <a:cubicBezTo>
                  <a:pt x="2829035" y="746681"/>
                  <a:pt x="2895600" y="863109"/>
                  <a:pt x="2895600" y="955776"/>
                </a:cubicBezTo>
                <a:cubicBezTo>
                  <a:pt x="2895600" y="2286376"/>
                  <a:pt x="2895600" y="2286376"/>
                  <a:pt x="2895600" y="2286376"/>
                </a:cubicBezTo>
                <a:cubicBezTo>
                  <a:pt x="2895600" y="2381419"/>
                  <a:pt x="2829035" y="2495471"/>
                  <a:pt x="2748205" y="2542992"/>
                </a:cubicBezTo>
                <a:cubicBezTo>
                  <a:pt x="1595195" y="3208293"/>
                  <a:pt x="1595195" y="3208293"/>
                  <a:pt x="1595195" y="3208293"/>
                </a:cubicBezTo>
                <a:cubicBezTo>
                  <a:pt x="1514366" y="3255814"/>
                  <a:pt x="1381235" y="3255814"/>
                  <a:pt x="1300405" y="3208293"/>
                </a:cubicBezTo>
                <a:cubicBezTo>
                  <a:pt x="147395" y="2542992"/>
                  <a:pt x="147395" y="2542992"/>
                  <a:pt x="147395" y="2542992"/>
                </a:cubicBezTo>
                <a:cubicBezTo>
                  <a:pt x="66566" y="2495471"/>
                  <a:pt x="0" y="2381419"/>
                  <a:pt x="0" y="2286376"/>
                </a:cubicBezTo>
                <a:lnTo>
                  <a:pt x="0" y="955776"/>
                </a:lnTo>
                <a:cubicBezTo>
                  <a:pt x="0" y="863109"/>
                  <a:pt x="66566" y="746681"/>
                  <a:pt x="147395" y="699160"/>
                </a:cubicBezTo>
                <a:cubicBezTo>
                  <a:pt x="1300405" y="33860"/>
                  <a:pt x="1300405" y="33860"/>
                  <a:pt x="1300405" y="33860"/>
                </a:cubicBezTo>
                <a:cubicBezTo>
                  <a:pt x="1340820" y="11287"/>
                  <a:pt x="1394310" y="0"/>
                  <a:pt x="1447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r="15524" b="21730"/>
          <a:stretch>
            <a:fillRect/>
          </a:stretch>
        </p:blipFill>
        <p:spPr>
          <a:xfrm>
            <a:off x="396" y="3389050"/>
            <a:ext cx="9143604" cy="346895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101600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hyperlink" Target="http://www.chinarobots.cn/" TargetMode="External"/><Relationship Id="rId7" Type="http://schemas.openxmlformats.org/officeDocument/2006/relationships/image" Target="../media/image92.png"/><Relationship Id="rId6" Type="http://schemas.openxmlformats.org/officeDocument/2006/relationships/hyperlink" Target="http://www.chinaaiworld.cn/" TargetMode="External"/><Relationship Id="rId5" Type="http://schemas.openxmlformats.org/officeDocument/2006/relationships/image" Target="../media/image91.png"/><Relationship Id="rId4" Type="http://schemas.openxmlformats.org/officeDocument/2006/relationships/hyperlink" Target="http://www.chinacloud.cn/" TargetMode="External"/><Relationship Id="rId3" Type="http://schemas.openxmlformats.org/officeDocument/2006/relationships/image" Target="../media/image90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05.png"/><Relationship Id="rId27" Type="http://schemas.openxmlformats.org/officeDocument/2006/relationships/image" Target="../media/image104.png"/><Relationship Id="rId26" Type="http://schemas.openxmlformats.org/officeDocument/2006/relationships/image" Target="../media/image103.jpeg"/><Relationship Id="rId25" Type="http://schemas.openxmlformats.org/officeDocument/2006/relationships/image" Target="../media/image102.jpeg"/><Relationship Id="rId24" Type="http://schemas.openxmlformats.org/officeDocument/2006/relationships/image" Target="../media/image101.png"/><Relationship Id="rId23" Type="http://schemas.openxmlformats.org/officeDocument/2006/relationships/hyperlink" Target="http://www.envicloud.cn/" TargetMode="External"/><Relationship Id="rId22" Type="http://schemas.openxmlformats.org/officeDocument/2006/relationships/image" Target="../media/image100.png"/><Relationship Id="rId21" Type="http://schemas.openxmlformats.org/officeDocument/2006/relationships/image" Target="../media/image99.png"/><Relationship Id="rId20" Type="http://schemas.openxmlformats.org/officeDocument/2006/relationships/hyperlink" Target="http://www.smartcitychina.cn/" TargetMode="External"/><Relationship Id="rId2" Type="http://schemas.openxmlformats.org/officeDocument/2006/relationships/hyperlink" Target="http://www.chinaznyj.com/" TargetMode="External"/><Relationship Id="rId19" Type="http://schemas.openxmlformats.org/officeDocument/2006/relationships/image" Target="../media/image98.png"/><Relationship Id="rId18" Type="http://schemas.openxmlformats.org/officeDocument/2006/relationships/hyperlink" Target="http://www.netofthings.cn/" TargetMode="External"/><Relationship Id="rId17" Type="http://schemas.openxmlformats.org/officeDocument/2006/relationships/image" Target="../media/image97.png"/><Relationship Id="rId16" Type="http://schemas.openxmlformats.org/officeDocument/2006/relationships/hyperlink" Target="http://www.thebigdata.cn/" TargetMode="External"/><Relationship Id="rId15" Type="http://schemas.openxmlformats.org/officeDocument/2006/relationships/image" Target="../media/image96.png"/><Relationship Id="rId14" Type="http://schemas.openxmlformats.org/officeDocument/2006/relationships/hyperlink" Target="http://www.worldstor.cn/" TargetMode="External"/><Relationship Id="rId13" Type="http://schemas.openxmlformats.org/officeDocument/2006/relationships/image" Target="../media/image95.png"/><Relationship Id="rId12" Type="http://schemas.openxmlformats.org/officeDocument/2006/relationships/hyperlink" Target="http://www.pm25.org.cn/" TargetMode="External"/><Relationship Id="rId11" Type="http://schemas.openxmlformats.org/officeDocument/2006/relationships/image" Target="../media/image94.png"/><Relationship Id="rId10" Type="http://schemas.openxmlformats.org/officeDocument/2006/relationships/hyperlink" Target="http://www.dlworld.cn/" TargetMode="External"/><Relationship Id="rId1" Type="http://schemas.openxmlformats.org/officeDocument/2006/relationships/hyperlink" Target="http://www.wanwuyun.com/" TargetMode="Externa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109.png"/><Relationship Id="rId7" Type="http://schemas.openxmlformats.org/officeDocument/2006/relationships/tags" Target="../tags/tag16.xml"/><Relationship Id="rId6" Type="http://schemas.openxmlformats.org/officeDocument/2006/relationships/image" Target="../media/image108.png"/><Relationship Id="rId55" Type="http://schemas.openxmlformats.org/officeDocument/2006/relationships/slideLayout" Target="../slideLayouts/slideLayout2.xml"/><Relationship Id="rId54" Type="http://schemas.openxmlformats.org/officeDocument/2006/relationships/image" Target="../media/image136.png"/><Relationship Id="rId53" Type="http://schemas.openxmlformats.org/officeDocument/2006/relationships/tags" Target="../tags/tag35.xml"/><Relationship Id="rId52" Type="http://schemas.openxmlformats.org/officeDocument/2006/relationships/image" Target="../media/image135.png"/><Relationship Id="rId51" Type="http://schemas.openxmlformats.org/officeDocument/2006/relationships/image" Target="../media/image134.png"/><Relationship Id="rId50" Type="http://schemas.openxmlformats.org/officeDocument/2006/relationships/tags" Target="../tags/tag34.xml"/><Relationship Id="rId5" Type="http://schemas.openxmlformats.org/officeDocument/2006/relationships/tags" Target="../tags/tag15.xml"/><Relationship Id="rId49" Type="http://schemas.openxmlformats.org/officeDocument/2006/relationships/image" Target="../media/image133.png"/><Relationship Id="rId48" Type="http://schemas.openxmlformats.org/officeDocument/2006/relationships/image" Target="../media/image132.png"/><Relationship Id="rId47" Type="http://schemas.openxmlformats.org/officeDocument/2006/relationships/image" Target="../media/image131.png"/><Relationship Id="rId46" Type="http://schemas.openxmlformats.org/officeDocument/2006/relationships/image" Target="../media/image130.png"/><Relationship Id="rId45" Type="http://schemas.openxmlformats.org/officeDocument/2006/relationships/image" Target="../media/image129.png"/><Relationship Id="rId44" Type="http://schemas.openxmlformats.org/officeDocument/2006/relationships/image" Target="../media/image128.png"/><Relationship Id="rId43" Type="http://schemas.openxmlformats.org/officeDocument/2006/relationships/image" Target="../media/image127.png"/><Relationship Id="rId42" Type="http://schemas.openxmlformats.org/officeDocument/2006/relationships/image" Target="../media/image126.png"/><Relationship Id="rId41" Type="http://schemas.openxmlformats.org/officeDocument/2006/relationships/tags" Target="../tags/tag33.xml"/><Relationship Id="rId40" Type="http://schemas.openxmlformats.org/officeDocument/2006/relationships/image" Target="../media/image125.png"/><Relationship Id="rId4" Type="http://schemas.openxmlformats.org/officeDocument/2006/relationships/image" Target="../media/image107.png"/><Relationship Id="rId39" Type="http://schemas.openxmlformats.org/officeDocument/2006/relationships/tags" Target="../tags/tag32.xml"/><Relationship Id="rId38" Type="http://schemas.openxmlformats.org/officeDocument/2006/relationships/image" Target="../media/image124.png"/><Relationship Id="rId37" Type="http://schemas.openxmlformats.org/officeDocument/2006/relationships/tags" Target="../tags/tag31.xml"/><Relationship Id="rId36" Type="http://schemas.openxmlformats.org/officeDocument/2006/relationships/image" Target="../media/image123.png"/><Relationship Id="rId35" Type="http://schemas.openxmlformats.org/officeDocument/2006/relationships/tags" Target="../tags/tag30.xml"/><Relationship Id="rId34" Type="http://schemas.openxmlformats.org/officeDocument/2006/relationships/image" Target="../media/image122.png"/><Relationship Id="rId33" Type="http://schemas.openxmlformats.org/officeDocument/2006/relationships/tags" Target="../tags/tag29.xml"/><Relationship Id="rId32" Type="http://schemas.openxmlformats.org/officeDocument/2006/relationships/image" Target="../media/image121.png"/><Relationship Id="rId31" Type="http://schemas.openxmlformats.org/officeDocument/2006/relationships/tags" Target="../tags/tag28.xml"/><Relationship Id="rId30" Type="http://schemas.openxmlformats.org/officeDocument/2006/relationships/image" Target="../media/image120.png"/><Relationship Id="rId3" Type="http://schemas.openxmlformats.org/officeDocument/2006/relationships/tags" Target="../tags/tag14.xml"/><Relationship Id="rId29" Type="http://schemas.openxmlformats.org/officeDocument/2006/relationships/tags" Target="../tags/tag27.xml"/><Relationship Id="rId28" Type="http://schemas.openxmlformats.org/officeDocument/2006/relationships/image" Target="../media/image119.png"/><Relationship Id="rId27" Type="http://schemas.openxmlformats.org/officeDocument/2006/relationships/tags" Target="../tags/tag26.xml"/><Relationship Id="rId26" Type="http://schemas.openxmlformats.org/officeDocument/2006/relationships/image" Target="../media/image118.png"/><Relationship Id="rId25" Type="http://schemas.openxmlformats.org/officeDocument/2006/relationships/tags" Target="../tags/tag25.xml"/><Relationship Id="rId24" Type="http://schemas.openxmlformats.org/officeDocument/2006/relationships/image" Target="../media/image117.png"/><Relationship Id="rId23" Type="http://schemas.openxmlformats.org/officeDocument/2006/relationships/tags" Target="../tags/tag24.xml"/><Relationship Id="rId22" Type="http://schemas.openxmlformats.org/officeDocument/2006/relationships/image" Target="../media/image116.png"/><Relationship Id="rId21" Type="http://schemas.openxmlformats.org/officeDocument/2006/relationships/tags" Target="../tags/tag23.xml"/><Relationship Id="rId20" Type="http://schemas.openxmlformats.org/officeDocument/2006/relationships/image" Target="../media/image115.png"/><Relationship Id="rId2" Type="http://schemas.openxmlformats.org/officeDocument/2006/relationships/image" Target="../media/image106.png"/><Relationship Id="rId19" Type="http://schemas.openxmlformats.org/officeDocument/2006/relationships/tags" Target="../tags/tag22.xml"/><Relationship Id="rId18" Type="http://schemas.openxmlformats.org/officeDocument/2006/relationships/image" Target="../media/image114.png"/><Relationship Id="rId17" Type="http://schemas.openxmlformats.org/officeDocument/2006/relationships/tags" Target="../tags/tag21.xml"/><Relationship Id="rId16" Type="http://schemas.openxmlformats.org/officeDocument/2006/relationships/image" Target="../media/image113.png"/><Relationship Id="rId15" Type="http://schemas.openxmlformats.org/officeDocument/2006/relationships/tags" Target="../tags/tag20.xml"/><Relationship Id="rId14" Type="http://schemas.openxmlformats.org/officeDocument/2006/relationships/image" Target="../media/image112.png"/><Relationship Id="rId13" Type="http://schemas.openxmlformats.org/officeDocument/2006/relationships/tags" Target="../tags/tag19.xml"/><Relationship Id="rId12" Type="http://schemas.openxmlformats.org/officeDocument/2006/relationships/image" Target="../media/image111.png"/><Relationship Id="rId11" Type="http://schemas.openxmlformats.org/officeDocument/2006/relationships/tags" Target="../tags/tag18.xml"/><Relationship Id="rId10" Type="http://schemas.openxmlformats.org/officeDocument/2006/relationships/image" Target="../media/image110.png"/><Relationship Id="rId1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7143" y="-9147"/>
            <a:ext cx="9158091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2228" y="728895"/>
            <a:ext cx="7426960" cy="132207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sz="8000" b="1" spc="300" dirty="0">
                <a:ln w="11430"/>
                <a:solidFill>
                  <a:srgbClr val="3D89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数据标注工程</a:t>
            </a:r>
            <a:endParaRPr lang="zh-CN" sz="8000" b="1" spc="300" dirty="0">
              <a:ln w="11430"/>
              <a:solidFill>
                <a:srgbClr val="3D89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90317" y="3240900"/>
            <a:ext cx="368541" cy="307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43" y="3240900"/>
            <a:ext cx="8496050" cy="307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68" y="6337300"/>
            <a:ext cx="2217463" cy="5207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10335" y="2209165"/>
            <a:ext cx="259715" cy="86487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58620" y="2209165"/>
            <a:ext cx="6269990" cy="864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670340" y="2277654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刘 鹏    张 燕       总主编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1670340" y="2614925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刘 鹏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主编                      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 25"/>
          <p:cNvSpPr>
            <a:spLocks noEditPoints="1"/>
          </p:cNvSpPr>
          <p:nvPr/>
        </p:nvSpPr>
        <p:spPr bwMode="auto">
          <a:xfrm>
            <a:off x="3106564" y="2386552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2340210" y="2723617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7.1.2 LabelImg标框标注工具的使用方法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LabelImg标框标注工具的运行方法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rcRect b="73268"/>
          <a:stretch>
            <a:fillRect/>
          </a:stretch>
        </p:blipFill>
        <p:spPr>
          <a:xfrm>
            <a:off x="791845" y="1911985"/>
            <a:ext cx="3600000" cy="957773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" y="3429000"/>
            <a:ext cx="3600000" cy="1946136"/>
          </a:xfrm>
          <a:prstGeom prst="rect">
            <a:avLst/>
          </a:prstGeom>
        </p:spPr>
      </p:pic>
      <p:pic>
        <p:nvPicPr>
          <p:cNvPr id="7" name="图片 6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670" y="707390"/>
            <a:ext cx="3184566" cy="2520000"/>
          </a:xfrm>
          <a:prstGeom prst="rect">
            <a:avLst/>
          </a:prstGeom>
        </p:spPr>
      </p:pic>
      <p:pic>
        <p:nvPicPr>
          <p:cNvPr id="9" name="图片 8" descr="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670" y="3641725"/>
            <a:ext cx="3186000" cy="208007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70830" y="3227705"/>
            <a:ext cx="33909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labelImg-master文件夹Shift+右击空白处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14670" y="572198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命令窗口图片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9190" y="537527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LabelImg标框标注工具操作界面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39825" y="286956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labelImg.py运行界面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7.1.2 LabelImg标框标注工具的使用方法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LabelImg标框标注工具常用区域及快捷键介绍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1911985"/>
            <a:ext cx="1649730" cy="346773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948690"/>
            <a:ext cx="2042609" cy="180000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25" y="3162935"/>
            <a:ext cx="2405455" cy="252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40460" y="5379720"/>
            <a:ext cx="290322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LabelImg标框标注工具左侧区域按钮中文对照表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19370" y="568325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标框属性修改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20005" y="274891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LabelImg标框标注工具右侧区域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7.1.2 LabelImg标框标注工具的使用方法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LabelImg标框标注工具常用区域及快捷键介绍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2348865"/>
            <a:ext cx="2729628" cy="21600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55" y="2348865"/>
            <a:ext cx="3103245" cy="2160270"/>
          </a:xfrm>
          <a:prstGeom prst="rect">
            <a:avLst/>
          </a:prstGeom>
        </p:spPr>
      </p:pic>
      <p:pic>
        <p:nvPicPr>
          <p:cNvPr id="7" name="图片 6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348865"/>
            <a:ext cx="3307715" cy="21602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-90805" y="4509135"/>
            <a:ext cx="290322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data文件夹鼠标右击predefined_classes.txt文件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26385" y="450913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labelImg.py运行界面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31865" y="450913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labelImg.py运行界面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7.1.2 LabelImg标框标注工具的使用方法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LabelImg标框标注工具的使用方法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" y="2261235"/>
            <a:ext cx="4320000" cy="2335363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165" y="2261870"/>
            <a:ext cx="4319905" cy="23348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6255" y="4596765"/>
            <a:ext cx="361188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LabelImg标框标注工具打开图片文件夹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30825" y="459676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对人脸进行标框标注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7.1.2 LabelImg标框标注工具的使用方法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LabelImg标框标注工具的使用方法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255" y="4596765"/>
            <a:ext cx="361188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标框标注文件的保存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30825" y="459676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XML文件标框位置信息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" y="2262505"/>
            <a:ext cx="4320000" cy="2333182"/>
          </a:xfrm>
          <a:prstGeom prst="rect">
            <a:avLst/>
          </a:prstGeom>
        </p:spPr>
      </p:pic>
      <p:pic>
        <p:nvPicPr>
          <p:cNvPr id="5" name="图片 4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2262505"/>
            <a:ext cx="4319905" cy="23329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</a:t>
            </a:r>
            <a:r>
              <a:rPr lang="en-US" altLang="zh-CN" sz="2000" dirty="0"/>
              <a:t>3 </a:t>
            </a:r>
            <a:r>
              <a:rPr lang="zh-CN" altLang="en-US" sz="2000" dirty="0"/>
              <a:t>Labelme工具安装与使用方法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2168525"/>
            <a:ext cx="2845593" cy="252000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545" y="2168525"/>
            <a:ext cx="3248025" cy="252031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570" y="2168525"/>
            <a:ext cx="3039110" cy="2520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37465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labelme-master文件夹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09265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Labelme安装界面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52515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命令窗口输入labelme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</a:t>
            </a:r>
            <a:r>
              <a:rPr lang="en-US" altLang="zh-CN" sz="2000" dirty="0"/>
              <a:t>3 </a:t>
            </a:r>
            <a:r>
              <a:rPr lang="zh-CN" altLang="en-US" sz="2000" dirty="0"/>
              <a:t>Labelme工具安装与使用方法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2198370"/>
            <a:ext cx="3999345" cy="2160000"/>
          </a:xfrm>
          <a:prstGeom prst="rect">
            <a:avLst/>
          </a:prstGeom>
        </p:spPr>
      </p:pic>
      <p:pic>
        <p:nvPicPr>
          <p:cNvPr id="4" name="图片 3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948690"/>
            <a:ext cx="1340485" cy="4635500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955" y="948690"/>
            <a:ext cx="2651125" cy="4635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34485" y="5584190"/>
            <a:ext cx="223647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Labelme操作界面左侧按键中文对照表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3260" y="43586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Labelme操作界面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78600" y="5584190"/>
            <a:ext cx="223647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Labelme操作界面右侧区域介绍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</a:t>
            </a:r>
            <a:r>
              <a:rPr lang="en-US" altLang="zh-CN" sz="2000" dirty="0"/>
              <a:t>3 </a:t>
            </a:r>
            <a:r>
              <a:rPr lang="zh-CN" altLang="en-US" sz="2000" dirty="0"/>
              <a:t>Labelme工具安装与使用方法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2168525"/>
            <a:ext cx="4480000" cy="2520000"/>
          </a:xfrm>
          <a:prstGeom prst="rect">
            <a:avLst/>
          </a:prstGeom>
        </p:spPr>
      </p:pic>
      <p:pic>
        <p:nvPicPr>
          <p:cNvPr id="4" name="图片 3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2168525"/>
            <a:ext cx="3859819" cy="252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40460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将标注完成图片保存为JSON文件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15915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执行JSON文件命令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</a:t>
            </a:r>
            <a:r>
              <a:rPr lang="en-US" altLang="zh-CN" sz="2000" dirty="0"/>
              <a:t>3 </a:t>
            </a:r>
            <a:r>
              <a:rPr lang="zh-CN" altLang="en-US" sz="2000" dirty="0"/>
              <a:t>Labelme工具安装与使用方法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90" y="2169160"/>
            <a:ext cx="2845593" cy="2520000"/>
          </a:xfrm>
          <a:prstGeom prst="rect">
            <a:avLst/>
          </a:prstGeom>
        </p:spPr>
      </p:pic>
      <p:pic>
        <p:nvPicPr>
          <p:cNvPr id="4" name="图片 3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25" y="2168525"/>
            <a:ext cx="5049844" cy="252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7380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JSON文件夹内容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5175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JSON文件与原文件对比图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681578" y="1169836"/>
              <a:ext cx="1780836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第七章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数据标注实战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54534" y="2160000"/>
            <a:ext cx="5693399" cy="414020"/>
            <a:chOff x="1807265" y="2462595"/>
            <a:chExt cx="5693399" cy="414020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7.1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实战环境搭建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54534" y="270000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7.2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bg1"/>
                  </a:solidFill>
                </a:rPr>
                <a:t>医疗影像标注</a:t>
              </a:r>
              <a:endParaRPr lang="zh-CN" altLang="en-US" sz="2100" spc="225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231745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遥感影像标注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320000"/>
            <a:ext cx="5693399" cy="424801"/>
            <a:chOff x="1807265" y="3866296"/>
            <a:chExt cx="5693399" cy="424801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7.5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人像数据标注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770454" y="4860000"/>
            <a:ext cx="5693399" cy="424800"/>
            <a:chOff x="1807265" y="3400693"/>
            <a:chExt cx="5693399" cy="424800"/>
          </a:xfrm>
        </p:grpSpPr>
        <p:sp>
          <p:nvSpPr>
            <p:cNvPr id="34" name="圆角矩形 33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881814" y="3411473"/>
              <a:ext cx="22288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7.6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作业与练习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743158" y="378000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车牌图像标注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681578" y="1169836"/>
              <a:ext cx="1780836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第七章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数据标注实战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54534" y="2160000"/>
            <a:ext cx="5693399" cy="414020"/>
            <a:chOff x="1807265" y="2462595"/>
            <a:chExt cx="5693399" cy="414020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7.1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bg1"/>
                  </a:solidFill>
                </a:rPr>
                <a:t>实战环境搭建</a:t>
              </a:r>
              <a:endParaRPr lang="zh-CN" altLang="en-US" sz="2100" spc="225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54534" y="270000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医疗影像标注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231745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遥感影像标注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320000"/>
            <a:ext cx="5693399" cy="424801"/>
            <a:chOff x="1807265" y="3866296"/>
            <a:chExt cx="5693399" cy="424801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7.5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人像数据标注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770454" y="4860000"/>
            <a:ext cx="5693399" cy="424800"/>
            <a:chOff x="1807265" y="3400693"/>
            <a:chExt cx="5693399" cy="424800"/>
          </a:xfrm>
        </p:grpSpPr>
        <p:sp>
          <p:nvSpPr>
            <p:cNvPr id="34" name="圆角矩形 33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881814" y="3411473"/>
              <a:ext cx="22288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7.6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作业与练习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743158" y="378000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车牌图像标注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7.2 医疗影像标注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4860" y="3523615"/>
            <a:ext cx="3124835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LabelImg标注工具打开医疗影像图片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50840" y="496316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对独立细胞进行标框标注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998220"/>
            <a:ext cx="4680000" cy="2525250"/>
          </a:xfrm>
          <a:prstGeom prst="rect">
            <a:avLst/>
          </a:prstGeom>
        </p:spPr>
      </p:pic>
      <p:pic>
        <p:nvPicPr>
          <p:cNvPr id="11" name="图片 10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70" y="2433320"/>
            <a:ext cx="4430395" cy="25298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7.2 医疗影像标注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2350" y="385318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放大医疗影像图片调整标框标注边框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5640" y="54254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医疗影像标框标注实战结果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973455"/>
            <a:ext cx="5337451" cy="2880000"/>
          </a:xfrm>
          <a:prstGeom prst="rect">
            <a:avLst/>
          </a:prstGeom>
        </p:spPr>
      </p:pic>
      <p:pic>
        <p:nvPicPr>
          <p:cNvPr id="9" name="图片 8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015" y="2545715"/>
            <a:ext cx="3252106" cy="288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681578" y="1169836"/>
              <a:ext cx="1780836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第七章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数据标注实战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54534" y="2160000"/>
            <a:ext cx="5693399" cy="414020"/>
            <a:chOff x="1807265" y="2462595"/>
            <a:chExt cx="5693399" cy="414020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7.1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实战环境搭建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54534" y="270000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医疗影像标注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231745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7.3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bg1"/>
                  </a:solidFill>
                </a:rPr>
                <a:t>遥感影像标注</a:t>
              </a:r>
              <a:endParaRPr lang="zh-CN" altLang="en-US" sz="2100" spc="225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320000"/>
            <a:ext cx="5693399" cy="424801"/>
            <a:chOff x="1807265" y="3866296"/>
            <a:chExt cx="5693399" cy="424801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7.5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人像数据标注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770454" y="4860000"/>
            <a:ext cx="5693399" cy="424800"/>
            <a:chOff x="1807265" y="3400693"/>
            <a:chExt cx="5693399" cy="424800"/>
          </a:xfrm>
        </p:grpSpPr>
        <p:sp>
          <p:nvSpPr>
            <p:cNvPr id="34" name="圆角矩形 33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881814" y="3411473"/>
              <a:ext cx="22288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7.6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作业与练习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743158" y="378000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车牌图像标注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7.3 遥感影像标注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105" y="410400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Labelme标注工具打开遥感影像图片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2025" y="410400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保存多边形区域标注文件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3690"/>
            <a:ext cx="2943066" cy="2520000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55" y="1583690"/>
            <a:ext cx="2904730" cy="2520000"/>
          </a:xfrm>
          <a:prstGeom prst="rect">
            <a:avLst/>
          </a:prstGeom>
        </p:spPr>
      </p:pic>
      <p:pic>
        <p:nvPicPr>
          <p:cNvPr id="10" name="图片 9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1583690"/>
            <a:ext cx="2937651" cy="252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27095" y="4104005"/>
            <a:ext cx="228981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对不同土地性质的区域进行多边形区域标注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7.3 遥感影像标注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01645" y="183070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执行labelme_json_to_dataset命令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1025" y="567309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标注文件与原始图片的对比图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3940" y="750570"/>
            <a:ext cx="4514845" cy="1080000"/>
          </a:xfrm>
          <a:prstGeom prst="rect">
            <a:avLst/>
          </a:prstGeom>
        </p:spPr>
      </p:pic>
      <p:pic>
        <p:nvPicPr>
          <p:cNvPr id="4" name="图片 3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15" y="2263775"/>
            <a:ext cx="3342316" cy="720000"/>
          </a:xfrm>
          <a:prstGeom prst="rect">
            <a:avLst/>
          </a:prstGeom>
        </p:spPr>
      </p:pic>
      <p:pic>
        <p:nvPicPr>
          <p:cNvPr id="6" name="图片 5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70" y="3333115"/>
            <a:ext cx="2335447" cy="23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19755" y="2983865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JSON文件夹内容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681578" y="1169836"/>
              <a:ext cx="1780836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第七章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数据标注实战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54534" y="2160000"/>
            <a:ext cx="5693399" cy="414020"/>
            <a:chOff x="1807265" y="2462595"/>
            <a:chExt cx="5693399" cy="414020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7.1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实战环境搭建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54534" y="270000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医疗影像标注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231745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遥感影像标注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320000"/>
            <a:ext cx="5693399" cy="424801"/>
            <a:chOff x="1807265" y="3866296"/>
            <a:chExt cx="5693399" cy="424801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7.5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人像数据标注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770454" y="4860000"/>
            <a:ext cx="5693399" cy="424800"/>
            <a:chOff x="1807265" y="3400693"/>
            <a:chExt cx="5693399" cy="424800"/>
          </a:xfrm>
        </p:grpSpPr>
        <p:sp>
          <p:nvSpPr>
            <p:cNvPr id="34" name="圆角矩形 33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881814" y="3411473"/>
              <a:ext cx="22288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7.6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作业与练习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743158" y="378000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7.4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</a:t>
              </a:r>
              <a:r>
                <a:rPr sz="2100" spc="225" dirty="0">
                  <a:solidFill>
                    <a:schemeClr val="bg1"/>
                  </a:solidFill>
                </a:rPr>
                <a:t>车牌图像标注</a:t>
              </a:r>
              <a:endParaRPr sz="2100" spc="225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7.4.1 车牌图像标框标注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7.4 车牌图像标注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1488440"/>
            <a:ext cx="4665903" cy="252000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90" y="2940685"/>
            <a:ext cx="4419600" cy="2520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9780" y="400875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LabelImg标注工具打开车牌图像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2570" y="546100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对车牌图像进行标框标注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7.4.1 车牌图像标框标注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7.4 车牌图像标注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1488440"/>
            <a:ext cx="4670270" cy="2520000"/>
          </a:xfrm>
          <a:prstGeom prst="rect">
            <a:avLst/>
          </a:prstGeom>
        </p:spPr>
      </p:pic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370" y="2257425"/>
            <a:ext cx="3658619" cy="32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2350" y="400875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对标框进行调整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79085" y="549719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车牌图像标框标注实战结果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7.4.2 车牌图像分类标注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7.4 车牌图像标注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2168525"/>
            <a:ext cx="4406265" cy="2520315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645" y="2168525"/>
            <a:ext cx="4258945" cy="2520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9475" y="468884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Photoshop中打开车牌图像图片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12080" y="468884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使用切片工具对车牌字符进行分割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7.4.2 车牌图像分类标注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7.4 车牌图像标注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1989455"/>
            <a:ext cx="4775380" cy="2880000"/>
          </a:xfrm>
          <a:prstGeom prst="rect">
            <a:avLst/>
          </a:prstGeom>
        </p:spPr>
      </p:pic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30" y="1359535"/>
            <a:ext cx="3621780" cy="41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2350" y="486918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保存切片文件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8930" y="549973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切片图像文件夹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7.1.1 标注工具安装环境搭建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安装Python2.7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2169160"/>
            <a:ext cx="2938038" cy="252000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95" y="2168525"/>
            <a:ext cx="2938038" cy="2520000"/>
          </a:xfrm>
          <a:prstGeom prst="rect">
            <a:avLst/>
          </a:prstGeom>
        </p:spPr>
      </p:pic>
      <p:pic>
        <p:nvPicPr>
          <p:cNvPr id="11" name="图片 10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940" y="2169160"/>
            <a:ext cx="2938038" cy="252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0040" y="4688840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Python2.7的安装界面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57550" y="4688840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Python2.7选择安装文件夹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96330" y="4689475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Python2.7选择安装内容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7.4.2 车牌图像分类标注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7.4 车牌图像标注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2168525"/>
            <a:ext cx="5152763" cy="2520000"/>
          </a:xfrm>
          <a:prstGeom prst="rect">
            <a:avLst/>
          </a:prstGeom>
        </p:spPr>
      </p:pic>
      <p:pic>
        <p:nvPicPr>
          <p:cNvPr id="4" name="图片 3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168525"/>
            <a:ext cx="3873688" cy="252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2985" y="468884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字符文件夹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5930" y="468884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字符文件夹内容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681578" y="1169836"/>
              <a:ext cx="1780836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第七章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数据标注实战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54534" y="2160000"/>
            <a:ext cx="5693399" cy="414020"/>
            <a:chOff x="1807265" y="2462595"/>
            <a:chExt cx="5693399" cy="414020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7.1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实战环境搭建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54534" y="270000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医疗影像标注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231745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遥感影像标注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320000"/>
            <a:ext cx="5693399" cy="424801"/>
            <a:chOff x="1807265" y="3866296"/>
            <a:chExt cx="5693399" cy="424801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7.5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人像数据标注</a:t>
              </a:r>
              <a:endParaRPr lang="zh-CN" altLang="en-US" sz="2100" spc="225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770454" y="4860000"/>
            <a:ext cx="5693399" cy="424800"/>
            <a:chOff x="1807265" y="3400693"/>
            <a:chExt cx="5693399" cy="424800"/>
          </a:xfrm>
        </p:grpSpPr>
        <p:sp>
          <p:nvSpPr>
            <p:cNvPr id="34" name="圆角矩形 33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881814" y="3411473"/>
              <a:ext cx="22288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7.6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作业与练习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743158" y="378000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车牌图像标注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7.5.1 行人图像标注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7.5 人像数据标注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2168525"/>
            <a:ext cx="4657193" cy="252000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645" y="2168525"/>
            <a:ext cx="4467225" cy="2520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4380" y="468884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LabelImg标注工具打开行人图像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16855" y="468884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对行人进行标框标注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7.5.1 行人图像标注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7.5 人像数据标注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2168525"/>
            <a:ext cx="4665903" cy="2520000"/>
          </a:xfrm>
          <a:prstGeom prst="rect">
            <a:avLst/>
          </a:prstGeom>
        </p:spPr>
      </p:pic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855" y="2169160"/>
            <a:ext cx="4476115" cy="2520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9145" y="478599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对行人标框进行性别标注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50510" y="478599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对行人标框进行年龄段标注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7.5.1 行人图像标注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7.5 人像数据标注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2169160"/>
            <a:ext cx="4665903" cy="2520000"/>
          </a:xfrm>
          <a:prstGeom prst="rect">
            <a:avLst/>
          </a:prstGeom>
        </p:spPr>
      </p:pic>
      <p:pic>
        <p:nvPicPr>
          <p:cNvPr id="4" name="图片 3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15" y="2169160"/>
            <a:ext cx="4472305" cy="2520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1205" y="479996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对行人上衣进行标框标注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20030" y="479996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对行人下装进行标框标注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7.5.1 行人图像标注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7.5 人像数据标注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7410" y="1628775"/>
            <a:ext cx="4869278" cy="360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02280" y="522859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行人标框标注实战内容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7.5.2 人脸数据标注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7.5 人像数据标注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标框标注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2294255"/>
            <a:ext cx="4536834" cy="244800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15" y="2294255"/>
            <a:ext cx="4532592" cy="244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3740" y="478599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LabelImg标注工具打开人脸图像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48910" y="478599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对人脸图像进行标框标注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7.5.2 人脸数据标注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7.5 人像数据标注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标框标注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2169795"/>
            <a:ext cx="4665903" cy="2520000"/>
          </a:xfrm>
          <a:prstGeom prst="rect">
            <a:avLst/>
          </a:prstGeom>
        </p:spPr>
      </p:pic>
      <p:pic>
        <p:nvPicPr>
          <p:cNvPr id="5" name="图片 4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05" y="1832610"/>
            <a:ext cx="4320000" cy="31939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2350" y="478599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调整人脸标框边缘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42255" y="513524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人脸图像标框标注实战内容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7.5.2 人脸数据标注</a:t>
            </a:r>
            <a:endParaRPr lang="zh-CN" altLang="en-US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7.5 人像数据标注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描点标注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740" y="948690"/>
            <a:ext cx="3263448" cy="468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07970" y="562864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人脸特征点186点位描点标注图总览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05" y="2611755"/>
            <a:ext cx="3240000" cy="163477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59170" y="424624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嘴唇特征点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7.5.2 人脸数据标注</a:t>
            </a:r>
            <a:endParaRPr lang="en-US" altLang="zh-CN" sz="2000" dirty="0"/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7.5 人像数据标注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描点标注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35" y="1911985"/>
            <a:ext cx="2781818" cy="3600000"/>
          </a:xfrm>
          <a:prstGeom prst="rect">
            <a:avLst/>
          </a:prstGeom>
        </p:spPr>
      </p:pic>
      <p:pic>
        <p:nvPicPr>
          <p:cNvPr id="5" name="图片 4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911985"/>
            <a:ext cx="5040000" cy="896538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835" y="3539490"/>
            <a:ext cx="5040000" cy="8930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165" y="551180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鼻子特征点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2795" y="2808605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眼睛特征点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83430" y="4432300"/>
            <a:ext cx="313944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眉毛特征点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7.1.1 标注工具安装环境搭建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安装Python2.7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0040" y="4688840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Python2.7选择安装组件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57550" y="4688840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Python2.7安装进度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96330" y="4689475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Python2.7安装完成界面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2168525"/>
            <a:ext cx="2938038" cy="2520000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160" y="2169160"/>
            <a:ext cx="2938038" cy="2520000"/>
          </a:xfrm>
          <a:prstGeom prst="rect">
            <a:avLst/>
          </a:prstGeom>
        </p:spPr>
      </p:pic>
      <p:pic>
        <p:nvPicPr>
          <p:cNvPr id="9" name="图片 8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168525"/>
            <a:ext cx="2938038" cy="252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681578" y="1169836"/>
              <a:ext cx="1780836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第七章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数据标注实战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54534" y="2160000"/>
            <a:ext cx="5693399" cy="414020"/>
            <a:chOff x="1807265" y="2462595"/>
            <a:chExt cx="5693399" cy="414020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7.1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实战环境搭建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54534" y="270000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医疗影像标注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231745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遥感影像标注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320000"/>
            <a:ext cx="5693399" cy="424801"/>
            <a:chOff x="1807265" y="3866296"/>
            <a:chExt cx="5693399" cy="424801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7.5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人像数据标注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770454" y="4860000"/>
            <a:ext cx="5693399" cy="424800"/>
            <a:chOff x="1807265" y="3400693"/>
            <a:chExt cx="5693399" cy="424800"/>
          </a:xfrm>
        </p:grpSpPr>
        <p:sp>
          <p:nvSpPr>
            <p:cNvPr id="34" name="圆角矩形 33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881814" y="3411473"/>
              <a:ext cx="22288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7.6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作业与练习</a:t>
              </a:r>
              <a:endParaRPr lang="zh-CN" altLang="en-US" sz="2100" spc="225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743158" y="378000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5241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车牌图像标注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-22224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pic>
        <p:nvPicPr>
          <p:cNvPr id="678" name="图片 677"/>
          <p:cNvPicPr>
            <a:picLocks noChangeAspect="1"/>
          </p:cNvPicPr>
          <p:nvPr/>
        </p:nvPicPr>
        <p:blipFill rotWithShape="1">
          <a:blip r:embed="rId1"/>
          <a:srcRect l="19090" t="21720" r="16280" b="22029"/>
          <a:stretch>
            <a:fillRect/>
          </a:stretch>
        </p:blipFill>
        <p:spPr>
          <a:xfrm>
            <a:off x="-14605" y="-22225"/>
            <a:ext cx="9169400" cy="68795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4073" y="1998178"/>
            <a:ext cx="796187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1．熟练掌握标注工具LabelImg，使用车辆图片、医疗影像图片、行人图片进行标框标注及分类标注练习。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2．熟练掌握标注工具Labelme，使用遥感影像数据进行多边形区域标注及分类标注练习。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3．熟练掌握人脸186点特征点位要求，动手画出人脸32个基准点点位。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4072" y="1012685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  <a:endParaRPr lang="zh-CN" altLang="en-US" sz="3600" b="1" dirty="0">
              <a:solidFill>
                <a:srgbClr val="96C527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4073" y="1615012"/>
            <a:ext cx="1523495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073" y="1697007"/>
            <a:ext cx="9514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yc-034\Desktop\云创大学-未来的大学，专注大数据人工智能培训与认证2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6654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8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88" y="-10862"/>
            <a:ext cx="214312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61" y="-11900"/>
            <a:ext cx="214312" cy="6858000"/>
          </a:xfrm>
          <a:prstGeom prst="rect">
            <a:avLst/>
          </a:prstGeom>
        </p:spPr>
      </p:pic>
      <p:pic>
        <p:nvPicPr>
          <p:cNvPr id="1026" name="Picture 2" descr="C:\Users\yc-034\AppData\Local\Temp\WeChat Files\fa740bf4eb5ba01a0250bf22005578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22" y="5345456"/>
            <a:ext cx="869150" cy="8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4896026" y="3343928"/>
            <a:ext cx="3958505" cy="1286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在线学习、在线动手做实验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学习云创大数据大量实际项目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获取云创工程师认证、工信部认证、国际认证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大</a:t>
            </a: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数据能力分析、工作匹配、智能推荐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9" name="Picture 5" descr="https://edu.cstor.cn/img/w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35" y="5345456"/>
            <a:ext cx="869106" cy="8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933258" y="6463743"/>
            <a:ext cx="12234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云创大学微信公众号</a:t>
            </a:r>
            <a:endParaRPr lang="zh-CN" altLang="en-US" sz="90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46039" y="6299849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云创</a:t>
            </a:r>
            <a:r>
              <a:rPr lang="zh-CN" altLang="en-US" sz="90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大学网站</a:t>
            </a:r>
            <a:endParaRPr lang="zh-CN" altLang="en-US" sz="90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19811" y="6461760"/>
            <a:ext cx="1285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https://edu.cstor.cn/</a:t>
            </a:r>
            <a:endParaRPr lang="zh-CN" altLang="en-US" sz="90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88208" y="809784"/>
            <a:ext cx="24689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all" spc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省钱</a:t>
            </a:r>
            <a:r>
              <a:rPr lang="zh-CN" altLang="en-US" sz="28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、省时间</a:t>
            </a:r>
            <a:r>
              <a:rPr lang="en-US" altLang="zh-CN" sz="28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!</a:t>
            </a:r>
            <a:endParaRPr lang="zh-CN" altLang="en-US" sz="28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4786444" y="338591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大学生如何提高实战能力，高薪就业？</a:t>
            </a:r>
            <a:endParaRPr lang="zh-CN" altLang="en-US" sz="1600" b="1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1" name="文本框 11"/>
          <p:cNvSpPr txBox="1"/>
          <p:nvPr/>
        </p:nvSpPr>
        <p:spPr>
          <a:xfrm>
            <a:off x="4786444" y="917505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学到真本事</a:t>
            </a:r>
            <a:endParaRPr lang="zh-CN" altLang="en-US" sz="1600" b="1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4786443" y="1520189"/>
            <a:ext cx="4113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学习大数据、人工智能、云计算的不二之选</a:t>
            </a:r>
            <a:endParaRPr lang="zh-CN" altLang="en-US" sz="1600" b="1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65494" y="4718475"/>
            <a:ext cx="44935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学</a:t>
            </a:r>
            <a:r>
              <a:rPr lang="zh-CN" altLang="en-US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到真本事，走遍天下都不怕！</a:t>
            </a:r>
            <a:endParaRPr lang="zh-CN" altLang="en-US" sz="24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40" y="2027068"/>
            <a:ext cx="2087935" cy="1288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hlinkClick r:id="rId1"/>
          </p:cNvPr>
          <p:cNvSpPr/>
          <p:nvPr/>
        </p:nvSpPr>
        <p:spPr>
          <a:xfrm>
            <a:off x="4824939" y="933287"/>
            <a:ext cx="3917905" cy="24070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hlinkClick r:id="rId1"/>
          </p:cNvPr>
          <p:cNvSpPr/>
          <p:nvPr/>
        </p:nvSpPr>
        <p:spPr>
          <a:xfrm>
            <a:off x="403403" y="933288"/>
            <a:ext cx="3806288" cy="24070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462133" y="4669579"/>
            <a:ext cx="1563506" cy="641625"/>
            <a:chOff x="5462133" y="4933111"/>
            <a:chExt cx="1563506" cy="641625"/>
          </a:xfrm>
        </p:grpSpPr>
        <p:sp>
          <p:nvSpPr>
            <p:cNvPr id="29" name="矩形 28"/>
            <p:cNvSpPr/>
            <p:nvPr/>
          </p:nvSpPr>
          <p:spPr>
            <a:xfrm>
              <a:off x="5462338" y="4933111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8" name="Picture 14" descr="F:\logo\中国智能硬件logo-01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133" y="5038052"/>
              <a:ext cx="1562412" cy="47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20161" y="4669493"/>
            <a:ext cx="1565587" cy="641625"/>
            <a:chOff x="422066" y="4933025"/>
            <a:chExt cx="1565587" cy="641625"/>
          </a:xfrm>
        </p:grpSpPr>
        <p:sp>
          <p:nvSpPr>
            <p:cNvPr id="3" name="矩形 2"/>
            <p:cNvSpPr/>
            <p:nvPr/>
          </p:nvSpPr>
          <p:spPr>
            <a:xfrm>
              <a:off x="422066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9" name="Picture 15" descr="F:\logo\chinacloud_logo-01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41" y="5037800"/>
              <a:ext cx="1562412" cy="478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7138738" y="5599202"/>
            <a:ext cx="1563301" cy="641625"/>
            <a:chOff x="7138738" y="5702714"/>
            <a:chExt cx="1563301" cy="641625"/>
          </a:xfrm>
        </p:grpSpPr>
        <p:sp>
          <p:nvSpPr>
            <p:cNvPr id="35" name="矩形 34"/>
            <p:cNvSpPr/>
            <p:nvPr/>
          </p:nvSpPr>
          <p:spPr>
            <a:xfrm>
              <a:off x="713873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0" name="Picture 16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38823" y="5785510"/>
              <a:ext cx="1562412" cy="47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5462338" y="5599288"/>
            <a:ext cx="1563436" cy="641625"/>
            <a:chOff x="5462338" y="5702800"/>
            <a:chExt cx="1563436" cy="641625"/>
          </a:xfrm>
        </p:grpSpPr>
        <p:sp>
          <p:nvSpPr>
            <p:cNvPr id="34" name="矩形 33"/>
            <p:cNvSpPr/>
            <p:nvPr/>
          </p:nvSpPr>
          <p:spPr>
            <a:xfrm>
              <a:off x="5462338" y="5702800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1" name="Picture 17" descr="F:\logo\机器人-01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362" y="5753759"/>
              <a:ext cx="1562412" cy="54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2101918" y="5599202"/>
            <a:ext cx="1563681" cy="641625"/>
            <a:chOff x="2101918" y="5702714"/>
            <a:chExt cx="1563681" cy="641625"/>
          </a:xfrm>
        </p:grpSpPr>
        <p:sp>
          <p:nvSpPr>
            <p:cNvPr id="32" name="矩形 31"/>
            <p:cNvSpPr/>
            <p:nvPr/>
          </p:nvSpPr>
          <p:spPr>
            <a:xfrm>
              <a:off x="21019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2" name="Picture 18" descr="F:\logo\深度学习世界-01.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87" y="5792884"/>
              <a:ext cx="1562412" cy="460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7138738" y="4669493"/>
            <a:ext cx="1563301" cy="641625"/>
            <a:chOff x="7138738" y="4933025"/>
            <a:chExt cx="1563301" cy="641625"/>
          </a:xfrm>
        </p:grpSpPr>
        <p:sp>
          <p:nvSpPr>
            <p:cNvPr id="30" name="矩形 29"/>
            <p:cNvSpPr/>
            <p:nvPr/>
          </p:nvSpPr>
          <p:spPr>
            <a:xfrm>
              <a:off x="713873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3" name="Picture 19" descr="F:\logo\中国PM25logo-01.png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738" y="4994913"/>
              <a:ext cx="1563301" cy="5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3798482" y="5599202"/>
            <a:ext cx="1563301" cy="641625"/>
            <a:chOff x="3778318" y="5702714"/>
            <a:chExt cx="1563301" cy="641625"/>
          </a:xfrm>
        </p:grpSpPr>
        <p:sp>
          <p:nvSpPr>
            <p:cNvPr id="33" name="矩形 32"/>
            <p:cNvSpPr/>
            <p:nvPr/>
          </p:nvSpPr>
          <p:spPr>
            <a:xfrm>
              <a:off x="37783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4" name="Picture 20" descr="F:\logo\中国存储-01.png">
              <a:hlinkClick r:id="rId14"/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341" y="5785417"/>
              <a:ext cx="1562412" cy="53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101918" y="4669493"/>
            <a:ext cx="1563360" cy="641625"/>
            <a:chOff x="2101918" y="4933025"/>
            <a:chExt cx="1563360" cy="641625"/>
          </a:xfrm>
        </p:grpSpPr>
        <p:sp>
          <p:nvSpPr>
            <p:cNvPr id="27" name="矩形 26"/>
            <p:cNvSpPr/>
            <p:nvPr/>
          </p:nvSpPr>
          <p:spPr>
            <a:xfrm>
              <a:off x="21019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5" name="Picture 21" descr="F:\logo\中国大数据LOGO-01.png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2866" y="4954959"/>
              <a:ext cx="1562412" cy="558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3768793" y="4669493"/>
            <a:ext cx="1572826" cy="641625"/>
            <a:chOff x="3768793" y="4933025"/>
            <a:chExt cx="1572826" cy="641625"/>
          </a:xfrm>
        </p:grpSpPr>
        <p:sp>
          <p:nvSpPr>
            <p:cNvPr id="28" name="矩形 27"/>
            <p:cNvSpPr/>
            <p:nvPr/>
          </p:nvSpPr>
          <p:spPr>
            <a:xfrm>
              <a:off x="37783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6" name="Picture 22" descr="F:\logo\中国物联网-01.png">
              <a:hlinkClick r:id="rId18"/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793" y="4953980"/>
              <a:ext cx="1562412" cy="559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422066" y="5599202"/>
            <a:ext cx="1563757" cy="641625"/>
            <a:chOff x="422066" y="5702714"/>
            <a:chExt cx="1563757" cy="641625"/>
          </a:xfrm>
        </p:grpSpPr>
        <p:sp>
          <p:nvSpPr>
            <p:cNvPr id="31" name="矩形 30"/>
            <p:cNvSpPr/>
            <p:nvPr/>
          </p:nvSpPr>
          <p:spPr>
            <a:xfrm>
              <a:off x="422066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7" name="Picture 23" descr="F:\logo\中国智慧城市logo-01.png">
              <a:hlinkClick r:id="rId20"/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11" y="5753672"/>
              <a:ext cx="1562412" cy="47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 3">
            <a:hlinkClick r:id="rId1"/>
          </p:cNvPr>
          <p:cNvSpPr/>
          <p:nvPr/>
        </p:nvSpPr>
        <p:spPr>
          <a:xfrm>
            <a:off x="427114" y="3639664"/>
            <a:ext cx="4078140" cy="709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hlinkClick r:id="rId1"/>
          </p:cNvPr>
          <p:cNvSpPr txBox="1"/>
          <p:nvPr/>
        </p:nvSpPr>
        <p:spPr>
          <a:xfrm>
            <a:off x="1995274" y="3836384"/>
            <a:ext cx="2509980" cy="346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智能硬件大数据免费托管平台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48" name="Picture 24" descr="F:\大数据挖掘平台\物联网大数据平台\logo_bate_homeaaa.png">
            <a:hlinkClick r:id="rId1"/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4" y="3747764"/>
            <a:ext cx="1803529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4580132" y="3600928"/>
            <a:ext cx="4121103" cy="799827"/>
            <a:chOff x="4986061" y="3557798"/>
            <a:chExt cx="3486036" cy="799827"/>
          </a:xfrm>
        </p:grpSpPr>
        <p:sp>
          <p:nvSpPr>
            <p:cNvPr id="37" name="矩形 36">
              <a:hlinkClick r:id="rId23"/>
            </p:cNvPr>
            <p:cNvSpPr/>
            <p:nvPr/>
          </p:nvSpPr>
          <p:spPr>
            <a:xfrm>
              <a:off x="4986061" y="3594588"/>
              <a:ext cx="3486036" cy="709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>
              <a:hlinkClick r:id="rId23"/>
            </p:cNvPr>
            <p:cNvSpPr txBox="1"/>
            <p:nvPr/>
          </p:nvSpPr>
          <p:spPr>
            <a:xfrm>
              <a:off x="6635120" y="3780323"/>
              <a:ext cx="1800493" cy="34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环境大数据开放平台</a:t>
              </a:r>
              <a:endPara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50" name="Picture 26" descr="F:\大数据挖掘平台\环境云\环境云logo.png">
              <a:hlinkClick r:id="rId23"/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289" y="3557798"/>
              <a:ext cx="1693352" cy="79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文本框 10"/>
          <p:cNvSpPr txBox="1"/>
          <p:nvPr/>
        </p:nvSpPr>
        <p:spPr>
          <a:xfrm>
            <a:off x="5590610" y="941914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免费</a:t>
            </a:r>
            <a:r>
              <a:rPr lang="zh-CN" altLang="en-US" sz="2000" b="1">
                <a:solidFill>
                  <a:srgbClr val="70AD47">
                    <a:lumMod val="75000"/>
                  </a:srgbClr>
                </a:solidFill>
              </a:rPr>
              <a:t>大数据</a:t>
            </a:r>
            <a:r>
              <a:rPr lang="en-US" altLang="zh-CN" sz="2000" b="1" smtClean="0">
                <a:solidFill>
                  <a:srgbClr val="70AD47">
                    <a:lumMod val="75000"/>
                  </a:srgbClr>
                </a:solidFill>
              </a:rPr>
              <a:t>APP</a:t>
            </a:r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推荐</a:t>
            </a:r>
            <a:endParaRPr lang="zh-CN" altLang="en-US" sz="2000" b="1" dirty="0">
              <a:solidFill>
                <a:srgbClr val="70AD47">
                  <a:lumMod val="75000"/>
                </a:srgb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494835" y="333112"/>
            <a:ext cx="413446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000" spc="300" dirty="0" smtClean="0">
                <a:solidFill>
                  <a:prstClr val="white"/>
                </a:solidFill>
              </a:rPr>
              <a:t>运用大数据，精彩你生活</a:t>
            </a:r>
            <a:endParaRPr lang="zh-CN" altLang="en-US" sz="2000" spc="300" dirty="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7114" y="1447522"/>
            <a:ext cx="8292159" cy="1847698"/>
            <a:chOff x="427114" y="2254936"/>
            <a:chExt cx="7530395" cy="167795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14" y="2254936"/>
              <a:ext cx="1347283" cy="1409482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425" y="2260087"/>
              <a:ext cx="1337435" cy="1399180"/>
            </a:xfrm>
            <a:prstGeom prst="rect">
              <a:avLst/>
            </a:prstGeom>
          </p:spPr>
        </p:pic>
        <p:sp>
          <p:nvSpPr>
            <p:cNvPr id="65" name="文本框 11"/>
            <p:cNvSpPr txBox="1"/>
            <p:nvPr/>
          </p:nvSpPr>
          <p:spPr>
            <a:xfrm>
              <a:off x="644374" y="3653897"/>
              <a:ext cx="973411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刘鹏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看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未来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文本框 13"/>
            <p:cNvSpPr txBox="1"/>
            <p:nvPr/>
          </p:nvSpPr>
          <p:spPr>
            <a:xfrm>
              <a:off x="2626805" y="3654365"/>
              <a:ext cx="973411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云创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大数据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764" y="2260087"/>
              <a:ext cx="1424862" cy="1404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353" y="2254936"/>
              <a:ext cx="1441156" cy="1409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" name="文本框 13"/>
            <p:cNvSpPr txBox="1"/>
            <p:nvPr/>
          </p:nvSpPr>
          <p:spPr>
            <a:xfrm>
              <a:off x="4654836" y="3654028"/>
              <a:ext cx="973411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我的</a:t>
              </a:r>
              <a:r>
                <a:rPr lang="en-US" altLang="zh-CN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PM2.5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6911682" y="3654027"/>
              <a:ext cx="650479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同声译</a:t>
              </a:r>
              <a:endPara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2" name="文本框 10"/>
          <p:cNvSpPr txBox="1"/>
          <p:nvPr/>
        </p:nvSpPr>
        <p:spPr>
          <a:xfrm>
            <a:off x="1279938" y="94191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微</a:t>
            </a:r>
            <a:r>
              <a:rPr lang="zh-CN" altLang="en-US" sz="2000" b="1" dirty="0">
                <a:solidFill>
                  <a:srgbClr val="70AD47">
                    <a:lumMod val="75000"/>
                  </a:srgbClr>
                </a:solidFill>
              </a:rPr>
              <a:t>信</a:t>
            </a:r>
            <a:r>
              <a:rPr lang="zh-CN" altLang="en-US" sz="2000" b="1">
                <a:solidFill>
                  <a:srgbClr val="70AD47">
                    <a:lumMod val="75000"/>
                  </a:srgbClr>
                </a:solidFill>
              </a:rPr>
              <a:t>公众</a:t>
            </a:r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号推荐</a:t>
            </a:r>
            <a:endParaRPr lang="zh-CN" altLang="en-US" sz="2000" b="1" dirty="0">
              <a:solidFill>
                <a:srgbClr val="70AD47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0" y="540000"/>
            <a:ext cx="914400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78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完善的课程体系：大数据方向、人工智能方向。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7784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78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面向理论与实践，分为本科院校、专科院校、高职院校。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7784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642" t="6147" r="5942" b="11282"/>
          <a:stretch>
            <a:fillRect/>
          </a:stretch>
        </p:blipFill>
        <p:spPr>
          <a:xfrm>
            <a:off x="72000" y="1800000"/>
            <a:ext cx="900000" cy="1186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0621" t="5258" r="5763" b="9510"/>
          <a:stretch>
            <a:fillRect/>
          </a:stretch>
        </p:blipFill>
        <p:spPr>
          <a:xfrm>
            <a:off x="971550" y="1800225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503" t="5235" r="4877" b="6415"/>
          <a:stretch>
            <a:fillRect/>
          </a:stretch>
        </p:blipFill>
        <p:spPr>
          <a:xfrm>
            <a:off x="1871345" y="1800225"/>
            <a:ext cx="899795" cy="1188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4017" t="4427" r="6003" b="8168"/>
          <a:stretch>
            <a:fillRect/>
          </a:stretch>
        </p:blipFill>
        <p:spPr>
          <a:xfrm>
            <a:off x="2771140" y="1800225"/>
            <a:ext cx="899795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529" t="8093" r="15319" b="11376"/>
          <a:stretch>
            <a:fillRect/>
          </a:stretch>
        </p:blipFill>
        <p:spPr>
          <a:xfrm>
            <a:off x="3670935" y="1800225"/>
            <a:ext cx="899795" cy="1188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3172" t="4668" r="4380" b="8970"/>
          <a:stretch>
            <a:fillRect/>
          </a:stretch>
        </p:blipFill>
        <p:spPr>
          <a:xfrm>
            <a:off x="5470525" y="1800225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 descr="大数据数学基础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4167" t="4922" r="7279" b="10386"/>
          <a:stretch>
            <a:fillRect/>
          </a:stretch>
        </p:blipFill>
        <p:spPr>
          <a:xfrm>
            <a:off x="7270115" y="1800225"/>
            <a:ext cx="899795" cy="1188085"/>
          </a:xfrm>
          <a:prstGeom prst="rect">
            <a:avLst/>
          </a:prstGeom>
        </p:spPr>
      </p:pic>
      <p:pic>
        <p:nvPicPr>
          <p:cNvPr id="20" name="图片 19" descr="虚拟化与容器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2282" t="12640" r="9452" b="19135"/>
          <a:stretch>
            <a:fillRect/>
          </a:stretch>
        </p:blipFill>
        <p:spPr>
          <a:xfrm>
            <a:off x="6370320" y="1800225"/>
            <a:ext cx="899795" cy="1186180"/>
          </a:xfrm>
          <a:prstGeom prst="rect">
            <a:avLst/>
          </a:prstGeom>
        </p:spPr>
      </p:pic>
      <p:pic>
        <p:nvPicPr>
          <p:cNvPr id="46" name="图片 45" descr="Python程序设计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l="14939" t="4388" r="5980" b="9356"/>
          <a:stretch>
            <a:fillRect/>
          </a:stretch>
        </p:blipFill>
        <p:spPr>
          <a:xfrm>
            <a:off x="8169910" y="1799590"/>
            <a:ext cx="899795" cy="1186815"/>
          </a:xfrm>
          <a:prstGeom prst="rect">
            <a:avLst/>
          </a:prstGeom>
        </p:spPr>
      </p:pic>
      <p:pic>
        <p:nvPicPr>
          <p:cNvPr id="47" name="图片 46" descr="效果图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21773" t="6671" r="18315" b="6294"/>
          <a:stretch>
            <a:fillRect/>
          </a:stretch>
        </p:blipFill>
        <p:spPr>
          <a:xfrm>
            <a:off x="4570730" y="1800225"/>
            <a:ext cx="899795" cy="1186815"/>
          </a:xfrm>
          <a:prstGeom prst="rect">
            <a:avLst/>
          </a:prstGeom>
        </p:spPr>
      </p:pic>
      <p:pic>
        <p:nvPicPr>
          <p:cNvPr id="22" name="图片 1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l="7454" t="4003" r="3474" b="7635"/>
          <a:stretch>
            <a:fillRect/>
          </a:stretch>
        </p:blipFill>
        <p:spPr>
          <a:xfrm>
            <a:off x="158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1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l="7215" t="3384" r="3083" b="8279"/>
          <a:stretch>
            <a:fillRect/>
          </a:stretch>
        </p:blipFill>
        <p:spPr>
          <a:xfrm>
            <a:off x="144000" y="3240000"/>
            <a:ext cx="899795" cy="1188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1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rcRect l="9548" t="3707" r="3374" b="8649"/>
          <a:stretch>
            <a:fillRect/>
          </a:stretch>
        </p:blipFill>
        <p:spPr>
          <a:xfrm>
            <a:off x="374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图片 1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rcRect l="6674" t="4129" r="3337" b="9074"/>
          <a:stretch>
            <a:fillRect/>
          </a:stretch>
        </p:blipFill>
        <p:spPr>
          <a:xfrm>
            <a:off x="5904000" y="3239770"/>
            <a:ext cx="899795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18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rcRect l="6429" t="2819" r="3849" b="8458"/>
          <a:stretch>
            <a:fillRect/>
          </a:stretch>
        </p:blipFill>
        <p:spPr>
          <a:xfrm>
            <a:off x="302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" name="图片 19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rcRect l="9735" t="4125" r="5146" b="9017"/>
          <a:stretch>
            <a:fillRect/>
          </a:stretch>
        </p:blipFill>
        <p:spPr>
          <a:xfrm>
            <a:off x="230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" name="图片 20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rcRect l="12844" t="4263" r="7343" b="6221"/>
          <a:stretch>
            <a:fillRect/>
          </a:stretch>
        </p:blipFill>
        <p:spPr>
          <a:xfrm>
            <a:off x="446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" name="图片 21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rcRect l="10652" t="4972" r="5109" b="9628"/>
          <a:stretch>
            <a:fillRect/>
          </a:stretch>
        </p:blipFill>
        <p:spPr>
          <a:xfrm>
            <a:off x="8064000" y="3241675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" name="图片 47" descr="人工智能概论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rcRect l="10007" t="4498" r="4123" b="9022"/>
          <a:stretch>
            <a:fillRect/>
          </a:stretch>
        </p:blipFill>
        <p:spPr>
          <a:xfrm>
            <a:off x="6624000" y="3241040"/>
            <a:ext cx="899795" cy="1187450"/>
          </a:xfrm>
          <a:prstGeom prst="rect">
            <a:avLst/>
          </a:prstGeom>
        </p:spPr>
      </p:pic>
      <p:pic>
        <p:nvPicPr>
          <p:cNvPr id="49" name="图片 48" descr="云计算实战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rcRect l="10330" t="4824" r="3102" b="8935"/>
          <a:stretch>
            <a:fillRect/>
          </a:stretch>
        </p:blipFill>
        <p:spPr>
          <a:xfrm>
            <a:off x="864000" y="3240405"/>
            <a:ext cx="899795" cy="1187450"/>
          </a:xfrm>
          <a:prstGeom prst="rect">
            <a:avLst/>
          </a:prstGeom>
        </p:spPr>
      </p:pic>
      <p:pic>
        <p:nvPicPr>
          <p:cNvPr id="50" name="图片 49" descr="R语言】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rcRect l="10586" t="4801" r="5840" b="10601"/>
          <a:stretch>
            <a:fillRect/>
          </a:stretch>
        </p:blipFill>
        <p:spPr>
          <a:xfrm>
            <a:off x="5184000" y="3241040"/>
            <a:ext cx="899795" cy="1186815"/>
          </a:xfrm>
          <a:prstGeom prst="rect">
            <a:avLst/>
          </a:prstGeom>
        </p:spPr>
      </p:pic>
      <p:pic>
        <p:nvPicPr>
          <p:cNvPr id="55" name="图片 54" descr="人工智能应用开发"/>
          <p:cNvPicPr>
            <a:picLocks noChangeAspect="1"/>
          </p:cNvPicPr>
          <p:nvPr/>
        </p:nvPicPr>
        <p:blipFill>
          <a:blip r:embed="rId43"/>
          <a:srcRect l="9613" t="5200" r="5065" b="10376"/>
          <a:stretch>
            <a:fillRect/>
          </a:stretch>
        </p:blipFill>
        <p:spPr>
          <a:xfrm>
            <a:off x="7344000" y="3239770"/>
            <a:ext cx="899795" cy="1188085"/>
          </a:xfrm>
          <a:prstGeom prst="rect">
            <a:avLst/>
          </a:prstGeom>
        </p:spPr>
      </p:pic>
      <p:pic>
        <p:nvPicPr>
          <p:cNvPr id="56" name="图片 55" descr="人工智能导论"/>
          <p:cNvPicPr>
            <a:picLocks noChangeAspect="1"/>
          </p:cNvPicPr>
          <p:nvPr/>
        </p:nvPicPr>
        <p:blipFill>
          <a:blip r:embed="rId44"/>
          <a:srcRect l="12569" t="4947" r="4344" b="10617"/>
          <a:stretch>
            <a:fillRect/>
          </a:stretch>
        </p:blipFill>
        <p:spPr>
          <a:xfrm>
            <a:off x="144000" y="4680000"/>
            <a:ext cx="899795" cy="1186815"/>
          </a:xfrm>
          <a:prstGeom prst="rect">
            <a:avLst/>
          </a:prstGeom>
        </p:spPr>
      </p:pic>
      <p:pic>
        <p:nvPicPr>
          <p:cNvPr id="68" name="图片 67" descr="智能系统"/>
          <p:cNvPicPr>
            <a:picLocks noChangeAspect="1"/>
          </p:cNvPicPr>
          <p:nvPr/>
        </p:nvPicPr>
        <p:blipFill>
          <a:blip r:embed="rId45"/>
          <a:srcRect l="14175" t="4474" r="4036" b="9635"/>
          <a:stretch>
            <a:fillRect/>
          </a:stretch>
        </p:blipFill>
        <p:spPr>
          <a:xfrm>
            <a:off x="6948000" y="4678045"/>
            <a:ext cx="899795" cy="1187450"/>
          </a:xfrm>
          <a:prstGeom prst="rect">
            <a:avLst/>
          </a:prstGeom>
        </p:spPr>
      </p:pic>
      <p:pic>
        <p:nvPicPr>
          <p:cNvPr id="57" name="图片 56" descr="机器学习和深度学习"/>
          <p:cNvPicPr>
            <a:picLocks noChangeAspect="1"/>
          </p:cNvPicPr>
          <p:nvPr/>
        </p:nvPicPr>
        <p:blipFill>
          <a:blip r:embed="rId46"/>
          <a:srcRect l="14839" t="5829" r="7596" b="10367"/>
          <a:stretch>
            <a:fillRect/>
          </a:stretch>
        </p:blipFill>
        <p:spPr>
          <a:xfrm>
            <a:off x="3060000" y="4680585"/>
            <a:ext cx="899795" cy="1186815"/>
          </a:xfrm>
          <a:prstGeom prst="rect">
            <a:avLst/>
          </a:prstGeom>
        </p:spPr>
      </p:pic>
      <p:pic>
        <p:nvPicPr>
          <p:cNvPr id="58" name="图片 57" descr="自然语言处理"/>
          <p:cNvPicPr>
            <a:picLocks noChangeAspect="1"/>
          </p:cNvPicPr>
          <p:nvPr/>
        </p:nvPicPr>
        <p:blipFill>
          <a:blip r:embed="rId47"/>
          <a:srcRect l="14875" t="5318" r="6908" b="10393"/>
          <a:stretch>
            <a:fillRect/>
          </a:stretch>
        </p:blipFill>
        <p:spPr>
          <a:xfrm>
            <a:off x="4032000" y="4679950"/>
            <a:ext cx="899795" cy="1186180"/>
          </a:xfrm>
          <a:prstGeom prst="rect">
            <a:avLst/>
          </a:prstGeom>
        </p:spPr>
      </p:pic>
      <p:pic>
        <p:nvPicPr>
          <p:cNvPr id="61" name="图片 60" descr="知识表示与处理"/>
          <p:cNvPicPr>
            <a:picLocks noChangeAspect="1"/>
          </p:cNvPicPr>
          <p:nvPr/>
        </p:nvPicPr>
        <p:blipFill>
          <a:blip r:embed="rId48"/>
          <a:srcRect l="15951" t="5695" r="8134" b="10646"/>
          <a:stretch>
            <a:fillRect/>
          </a:stretch>
        </p:blipFill>
        <p:spPr>
          <a:xfrm>
            <a:off x="5004000" y="4680585"/>
            <a:ext cx="899795" cy="1186815"/>
          </a:xfrm>
          <a:prstGeom prst="rect">
            <a:avLst/>
          </a:prstGeom>
        </p:spPr>
      </p:pic>
      <p:pic>
        <p:nvPicPr>
          <p:cNvPr id="62" name="图片 61" descr="人工智能未来工程"/>
          <p:cNvPicPr>
            <a:picLocks noChangeAspect="1"/>
          </p:cNvPicPr>
          <p:nvPr/>
        </p:nvPicPr>
        <p:blipFill>
          <a:blip r:embed="rId49"/>
          <a:srcRect l="15130" t="5535" r="6443" b="10822"/>
          <a:stretch>
            <a:fillRect/>
          </a:stretch>
        </p:blipFill>
        <p:spPr>
          <a:xfrm>
            <a:off x="7920000" y="4679315"/>
            <a:ext cx="899795" cy="1186815"/>
          </a:xfrm>
          <a:prstGeom prst="rect">
            <a:avLst/>
          </a:prstGeom>
        </p:spPr>
      </p:pic>
      <p:pic>
        <p:nvPicPr>
          <p:cNvPr id="44" name="图片 43" descr="TensorFlow程序设计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/>
          <a:srcRect l="12894" t="5672" r="6635" b="10000"/>
          <a:stretch>
            <a:fillRect/>
          </a:stretch>
        </p:blipFill>
        <p:spPr>
          <a:xfrm>
            <a:off x="2088000" y="4679315"/>
            <a:ext cx="899795" cy="1186815"/>
          </a:xfrm>
          <a:prstGeom prst="rect">
            <a:avLst/>
          </a:prstGeom>
        </p:spPr>
      </p:pic>
      <p:pic>
        <p:nvPicPr>
          <p:cNvPr id="63" name="图片 62" descr="模式识别"/>
          <p:cNvPicPr>
            <a:picLocks noChangeAspect="1"/>
          </p:cNvPicPr>
          <p:nvPr/>
        </p:nvPicPr>
        <p:blipFill>
          <a:blip r:embed="rId52"/>
          <a:srcRect l="15065" t="5653" r="5714" b="9840"/>
          <a:stretch>
            <a:fillRect/>
          </a:stretch>
        </p:blipFill>
        <p:spPr>
          <a:xfrm>
            <a:off x="5976000" y="4678045"/>
            <a:ext cx="899795" cy="1187450"/>
          </a:xfrm>
          <a:prstGeom prst="rect">
            <a:avLst/>
          </a:prstGeom>
        </p:spPr>
      </p:pic>
      <p:pic>
        <p:nvPicPr>
          <p:cNvPr id="54" name="图片 53" descr="人工智能数据基础2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/>
          <a:srcRect l="14516" t="5334" r="6123" b="9573"/>
          <a:stretch>
            <a:fillRect/>
          </a:stretch>
        </p:blipFill>
        <p:spPr>
          <a:xfrm>
            <a:off x="1116000" y="4679315"/>
            <a:ext cx="899795" cy="11861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3" name="矩形 2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 smtClean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7.1.1 标注工具安装环境搭建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环境变量设置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0040" y="4688840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鼠标右击“计算机”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00095" y="4688840"/>
            <a:ext cx="299593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计算机系统界面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5895" y="4689475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系统属性“高级”选项界面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2168525"/>
            <a:ext cx="2816471" cy="2520000"/>
          </a:xfrm>
          <a:prstGeom prst="rect">
            <a:avLst/>
          </a:prstGeom>
        </p:spPr>
      </p:pic>
      <p:pic>
        <p:nvPicPr>
          <p:cNvPr id="9" name="图片 8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470" y="2169160"/>
            <a:ext cx="3600000" cy="2520000"/>
          </a:xfrm>
          <a:prstGeom prst="rect">
            <a:avLst/>
          </a:prstGeom>
        </p:spPr>
      </p:pic>
      <p:pic>
        <p:nvPicPr>
          <p:cNvPr id="15" name="图片 14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85" y="2168525"/>
            <a:ext cx="2394570" cy="252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7.1.1 标注工具安装环境搭建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环境变量设置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69695" y="4432300"/>
            <a:ext cx="244475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环境变量界面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5245" y="2411095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编辑系统变量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35880" y="5025390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运行窗口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060" y="1911985"/>
            <a:ext cx="2445517" cy="2520000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948690"/>
            <a:ext cx="3600000" cy="1462185"/>
          </a:xfrm>
          <a:prstGeom prst="rect">
            <a:avLst/>
          </a:prstGeom>
        </p:spPr>
      </p:pic>
      <p:pic>
        <p:nvPicPr>
          <p:cNvPr id="9" name="图片 8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55" y="2825115"/>
            <a:ext cx="3600000" cy="22004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7.1.1 标注工具安装环境搭建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环境变量设置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02000" y="5511800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Python2.7选择安装文件夹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830" y="1911985"/>
            <a:ext cx="5514027" cy="36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7.1.1 标注工具安装环境搭建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安装PyQt4与lxml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460" y="4432300"/>
            <a:ext cx="342773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Python2.7文件夹Shift+鼠标右击空白处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37760" y="3108960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PyQt4安装界面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7760" y="5607685"/>
            <a:ext cx="254000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lxml安装界面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" y="1911985"/>
            <a:ext cx="3184566" cy="2520000"/>
          </a:xfrm>
          <a:prstGeom prst="rect">
            <a:avLst/>
          </a:prstGeom>
        </p:spPr>
      </p:pic>
      <p:pic>
        <p:nvPicPr>
          <p:cNvPr id="7" name="图片 6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85" y="948690"/>
            <a:ext cx="3308416" cy="2160000"/>
          </a:xfrm>
          <a:prstGeom prst="rect">
            <a:avLst/>
          </a:prstGeom>
        </p:spPr>
      </p:pic>
      <p:pic>
        <p:nvPicPr>
          <p:cNvPr id="9" name="图片 8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585" y="3447415"/>
            <a:ext cx="3308416" cy="216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7.1.2 LabelImg标框标注工具的使用方法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92430" y="1488440"/>
            <a:ext cx="82800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LabelImg标框标注工具的运行方法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00" b="1" spc="225" dirty="0">
                <a:solidFill>
                  <a:prstClr val="white"/>
                </a:solidFill>
              </a:rPr>
              <a:t>7.1 实战环境搭建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第七章  数据标注实战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2168525"/>
            <a:ext cx="3184566" cy="252000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80" y="2168525"/>
            <a:ext cx="3184566" cy="2520000"/>
          </a:xfrm>
          <a:prstGeom prst="rect">
            <a:avLst/>
          </a:prstGeom>
        </p:spPr>
      </p:pic>
      <p:pic>
        <p:nvPicPr>
          <p:cNvPr id="11" name="图片 10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90" y="2168525"/>
            <a:ext cx="2532558" cy="252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38570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labelImg.py文件内容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6225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labelImg-master文件夹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60750" y="4688840"/>
            <a:ext cx="290322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鼠标右击编辑labelImg.py文件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3.xml><?xml version="1.0" encoding="utf-8"?>
<p:tagLst xmlns:p="http://schemas.openxmlformats.org/presentationml/2006/main">
  <p:tag name="KSO_WM_UNIT_PLACING_PICTURE_USER_VIEWPORT" val="{&quot;height&quot;:2213.7700303667366,&quot;width&quot;:1643.1365829854146}"/>
</p:tagLst>
</file>

<file path=ppt/tags/tag14.xml><?xml version="1.0" encoding="utf-8"?>
<p:tagLst xmlns:p="http://schemas.openxmlformats.org/presentationml/2006/main">
  <p:tag name="KSO_WM_UNIT_PLACING_PICTURE_USER_VIEWPORT" val="{&quot;height&quot;:2214.5547769212799,&quot;width&quot;:1643.1365829854146}"/>
</p:tagLst>
</file>

<file path=ppt/tags/tag15.xml><?xml version="1.0" encoding="utf-8"?>
<p:tagLst xmlns:p="http://schemas.openxmlformats.org/presentationml/2006/main">
  <p:tag name="KSO_WM_UNIT_PLACING_PICTURE_USER_VIEWPORT" val="{&quot;height&quot;:2126.6631628124269,&quot;width&quot;:1576.4381065987097}"/>
</p:tagLst>
</file>

<file path=ppt/tags/tag16.xml><?xml version="1.0" encoding="utf-8"?>
<p:tagLst xmlns:p="http://schemas.openxmlformats.org/presentationml/2006/main">
  <p:tag name="KSO_WM_UNIT_PLACING_PICTURE_USER_VIEWPORT" val="{&quot;height&quot;:2214.5547769212799,&quot;width&quot;:1738.8685137992736}"/>
</p:tagLst>
</file>

<file path=ppt/tags/tag17.xml><?xml version="1.0" encoding="utf-8"?>
<p:tagLst xmlns:p="http://schemas.openxmlformats.org/presentationml/2006/main">
  <p:tag name="KSO_WM_UNIT_PLACING_PICTURE_USER_VIEWPORT" val="{&quot;height&quot;:2365.2261153935997,&quot;width&quot;:2009.5858591335468}"/>
</p:tagLst>
</file>

<file path=ppt/tags/tag18.xml><?xml version="1.0" encoding="utf-8"?>
<p:tagLst xmlns:p="http://schemas.openxmlformats.org/presentationml/2006/main">
  <p:tag name="KSO_WM_UNIT_PLACING_PICTURE_USER_VIEWPORT" val="{&quot;height&quot;:2196.5056061667833,&quot;width&quot;:1618.0265683457139}"/>
</p:tagLst>
</file>

<file path=ppt/tags/tag19.xml><?xml version="1.0" encoding="utf-8"?>
<p:tagLst xmlns:p="http://schemas.openxmlformats.org/presentationml/2006/main">
  <p:tag name="KSO_WM_UNIT_PLACING_PICTURE_USER_VIEWPORT" val="{&quot;height&quot;:2197.2903527213266,&quot;width&quot;:1570.1606029387845}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UNIT_PLACING_PICTURE_USER_VIEWPORT" val="{&quot;height&quot;:2831.3655687923383,&quot;width&quot;:1946.0261345768042}"/>
</p:tagLst>
</file>

<file path=ppt/tags/tag21.xml><?xml version="1.0" encoding="utf-8"?>
<p:tagLst xmlns:p="http://schemas.openxmlformats.org/presentationml/2006/main">
  <p:tag name="KSO_WM_UNIT_PLACING_PICTURE_USER_VIEWPORT" val="{&quot;height&quot;:2216.9090165849102,&quot;width&quot;:1738.083825841783}"/>
</p:tagLst>
</file>

<file path=ppt/tags/tag22.xml><?xml version="1.0" encoding="utf-8"?>
<p:tagLst xmlns:p="http://schemas.openxmlformats.org/presentationml/2006/main">
  <p:tag name="KSO_WM_UNIT_PLACING_PICTURE_USER_VIEWPORT" val="{&quot;height&quot;:2242.0209063302964,&quot;width&quot;:2169.6622024616386}"/>
</p:tagLst>
</file>

<file path=ppt/tags/tag23.xml><?xml version="1.0" encoding="utf-8"?>
<p:tagLst xmlns:p="http://schemas.openxmlformats.org/presentationml/2006/main">
  <p:tag name="KSO_WM_UNIT_PLACING_PICTURE_USER_VIEWPORT" val="{&quot;height&quot;:2242.8056528848401,&quot;width&quot;:1643.1365829854146}"/>
</p:tagLst>
</file>

<file path=ppt/tags/tag24.xml><?xml version="1.0" encoding="utf-8"?>
<p:tagLst xmlns:p="http://schemas.openxmlformats.org/presentationml/2006/main">
  <p:tag name="KSO_WM_UNIT_PLACING_PICTURE_USER_VIEWPORT" val="{&quot;height&quot;:2243.5903994393834,&quot;width&quot;:1643.1365829854146}"/>
</p:tagLst>
</file>

<file path=ppt/tags/tag25.xml><?xml version="1.0" encoding="utf-8"?>
<p:tagLst xmlns:p="http://schemas.openxmlformats.org/presentationml/2006/main">
  <p:tag name="KSO_WM_UNIT_PLACING_PICTURE_USER_VIEWPORT" val="{&quot;height&quot;:2242.8056528848401,&quot;width&quot;:1643.1365829854146}"/>
</p:tagLst>
</file>

<file path=ppt/tags/tag26.xml><?xml version="1.0" encoding="utf-8"?>
<p:tagLst xmlns:p="http://schemas.openxmlformats.org/presentationml/2006/main">
  <p:tag name="KSO_WM_UNIT_PLACING_PICTURE_USER_VIEWPORT" val="{&quot;height&quot;:2216.9090165849102,&quot;width&quot;:1643.1365829854146}"/>
</p:tagLst>
</file>

<file path=ppt/tags/tag27.xml><?xml version="1.0" encoding="utf-8"?>
<p:tagLst xmlns:p="http://schemas.openxmlformats.org/presentationml/2006/main">
  <p:tag name="KSO_WM_UNIT_PLACING_PICTURE_USER_VIEWPORT" val="{&quot;height&quot;:2242.8056528848401,&quot;width&quot;:1643.1365829854146}"/>
</p:tagLst>
</file>

<file path=ppt/tags/tag28.xml><?xml version="1.0" encoding="utf-8"?>
<p:tagLst xmlns:p="http://schemas.openxmlformats.org/presentationml/2006/main">
  <p:tag name="KSO_WM_UNIT_PLACING_PICTURE_USER_VIEWPORT" val="{&quot;height&quot;:2244.3751459939267,&quot;width&quot;:1643.1365829854146}"/>
</p:tagLst>
</file>

<file path=ppt/tags/tag29.xml><?xml version="1.0" encoding="utf-8"?>
<p:tagLst xmlns:p="http://schemas.openxmlformats.org/presentationml/2006/main">
  <p:tag name="KSO_WM_UNIT_PLACING_PICTURE_USER_VIEWPORT" val="{&quot;height&quot;:2176.1021957486569,&quot;width&quot;:1844.0167001030202}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UNIT_PLACING_PICTURE_USER_VIEWPORT" val="{&quot;height&quot;:2253.0073580939033,&quot;width&quot;:1643.1365829854146}"/>
</p:tagLst>
</file>

<file path=ppt/tags/tag31.xml><?xml version="1.0" encoding="utf-8"?>
<p:tagLst xmlns:p="http://schemas.openxmlformats.org/presentationml/2006/main">
  <p:tag name="KSO_WM_UNIT_PLACING_PICTURE_USER_VIEWPORT" val="{&quot;height&quot;:2252.2226115393601,&quot;width&quot;:1570.9452908962751}"/>
</p:tagLst>
</file>

<file path=ppt/tags/tag32.xml><?xml version="1.0" encoding="utf-8"?>
<p:tagLst xmlns:p="http://schemas.openxmlformats.org/presentationml/2006/main">
  <p:tag name="KSO_WM_UNIT_PLACING_PICTURE_USER_VIEWPORT" val="{&quot;height&quot;:2262.4243167484233,&quot;width&quot;:1629.012199750583}"/>
</p:tagLst>
</file>

<file path=ppt/tags/tag33.xml><?xml version="1.0" encoding="utf-8"?>
<p:tagLst xmlns:p="http://schemas.openxmlformats.org/presentationml/2006/main">
  <p:tag name="KSO_WM_UNIT_PLACING_PICTURE_USER_VIEWPORT" val="{&quot;height&quot;:2245.9446391030133,&quot;width&quot;:1555.2515317464622}"/>
</p:tagLst>
</file>

<file path=ppt/tags/tag34.xml><?xml version="1.0" encoding="utf-8"?>
<p:tagLst xmlns:p="http://schemas.openxmlformats.org/presentationml/2006/main">
  <p:tag name="KSO_WM_UNIT_PLACING_PICTURE_USER_VIEWPORT" val="{&quot;height&quot;:2352.6701705209061,&quot;width&quot;:1724.744130564442}"/>
</p:tagLst>
</file>

<file path=ppt/tags/tag35.xml><?xml version="1.0" encoding="utf-8"?>
<p:tagLst xmlns:p="http://schemas.openxmlformats.org/presentationml/2006/main">
  <p:tag name="KSO_WM_UNIT_PLACING_PICTURE_USER_VIEWPORT" val="{&quot;height&quot;:2346.3921980845598,&quot;width&quot;:1727.0981944369139}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3473</Words>
  <Application>WPS 演示</Application>
  <PresentationFormat>全屏显示(4:3)</PresentationFormat>
  <Paragraphs>534</Paragraphs>
  <Slides>45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Arial</vt:lpstr>
      <vt:lpstr>宋体</vt:lpstr>
      <vt:lpstr>Wingdings</vt:lpstr>
      <vt:lpstr>黑体</vt:lpstr>
      <vt:lpstr>微软雅黑</vt:lpstr>
      <vt:lpstr>Wingdings</vt:lpstr>
      <vt:lpstr>Arial Unicode MS</vt:lpstr>
      <vt:lpstr>Calibri</vt:lpstr>
      <vt:lpstr>方正粗黑宋简体</vt:lpstr>
      <vt:lpstr>Office 主题</vt:lpstr>
      <vt:lpstr>1_Office 主题</vt:lpstr>
      <vt:lpstr>2_Office 主题</vt:lpstr>
      <vt:lpstr>3_Office 主题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YAYA</cp:lastModifiedBy>
  <cp:revision>126</cp:revision>
  <dcterms:created xsi:type="dcterms:W3CDTF">2018-03-01T02:03:00Z</dcterms:created>
  <dcterms:modified xsi:type="dcterms:W3CDTF">2021-03-17T03:12:05Z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